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60" r:id="rId1"/>
  </p:sldMasterIdLst>
  <p:notesMasterIdLst>
    <p:notesMasterId r:id="rId8"/>
  </p:notesMasterIdLst>
  <p:sldIdLst>
    <p:sldId id="267" r:id="rId2"/>
    <p:sldId id="274" r:id="rId3"/>
    <p:sldId id="272" r:id="rId4"/>
    <p:sldId id="363" r:id="rId5"/>
    <p:sldId id="269" r:id="rId6"/>
    <p:sldId id="258" r:id="rId7"/>
  </p:sldIdLst>
  <p:sldSz cx="12192000" cy="6858000"/>
  <p:notesSz cx="6742113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58EEC"/>
    <a:srgbClr val="F9F9F9"/>
    <a:srgbClr val="F8F8FA"/>
    <a:srgbClr val="FDFDFD"/>
    <a:srgbClr val="F3F3F5"/>
    <a:srgbClr val="F2F2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78356" autoAdjust="0"/>
  </p:normalViewPr>
  <p:slideViewPr>
    <p:cSldViewPr snapToGrid="0">
      <p:cViewPr>
        <p:scale>
          <a:sx n="65" d="100"/>
          <a:sy n="65" d="100"/>
        </p:scale>
        <p:origin x="-2316" y="-1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21582" cy="495348"/>
          </a:xfrm>
          <a:prstGeom prst="rect">
            <a:avLst/>
          </a:prstGeom>
        </p:spPr>
        <p:txBody>
          <a:bodyPr vert="horz" lIns="90709" tIns="45355" rIns="90709" bIns="4535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0709" tIns="45355" rIns="90709" bIns="45355" rtlCol="0"/>
          <a:lstStyle>
            <a:lvl1pPr algn="r">
              <a:defRPr sz="1200"/>
            </a:lvl1pPr>
          </a:lstStyle>
          <a:p>
            <a:fld id="{0F68CCE0-A529-444F-B802-DC537DD07A03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1235075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9" tIns="45355" rIns="90709" bIns="4535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751220"/>
            <a:ext cx="5393690" cy="3887360"/>
          </a:xfrm>
          <a:prstGeom prst="rect">
            <a:avLst/>
          </a:prstGeom>
        </p:spPr>
        <p:txBody>
          <a:bodyPr vert="horz" lIns="90709" tIns="45355" rIns="90709" bIns="4535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21582" cy="495347"/>
          </a:xfrm>
          <a:prstGeom prst="rect">
            <a:avLst/>
          </a:prstGeom>
        </p:spPr>
        <p:txBody>
          <a:bodyPr vert="horz" lIns="90709" tIns="45355" rIns="90709" bIns="4535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1" y="9377318"/>
            <a:ext cx="2921582" cy="495347"/>
          </a:xfrm>
          <a:prstGeom prst="rect">
            <a:avLst/>
          </a:prstGeom>
        </p:spPr>
        <p:txBody>
          <a:bodyPr vert="horz" lIns="90709" tIns="45355" rIns="90709" bIns="45355" rtlCol="0" anchor="b"/>
          <a:lstStyle>
            <a:lvl1pPr algn="r">
              <a:defRPr sz="1200"/>
            </a:lvl1pPr>
          </a:lstStyle>
          <a:p>
            <a:fld id="{B076451B-7306-47C7-887E-F4AE625115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890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6451B-7306-47C7-887E-F4AE6251154F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540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6451B-7306-47C7-887E-F4AE6251154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222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76451B-7306-47C7-887E-F4AE6251154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422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D8B90-428E-4305-B9A4-BD7C77EDEDF9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48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02ED5-7499-4621-8BB9-81FC65AB67D5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16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D1995-4383-4069-9706-5428E6B67300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6470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1103474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33CF-0C20-445B-9D0D-2B5E7599849C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6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30217-6B6A-4CDA-9ACD-AA79353A2092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69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4F27-8CE3-4CB1-99F5-82436C54D8ED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062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7AD96-0D89-485B-BF83-08336456EC0D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70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D2E3-7608-42A3-96DF-46F061D1DB80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12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6E258-1E84-4636-9B09-C27306ADF1F8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15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38B1B-1F17-4A43-BCB9-DBD5DD4B15D1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495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FE20-EAFC-4C4D-898D-351AAC3B7ED2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16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3F3F5"/>
            </a:gs>
            <a:gs pos="83000">
              <a:srgbClr val="F8F8FA"/>
            </a:gs>
            <a:gs pos="66000">
              <a:srgbClr val="FDFDFD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4E009-D897-4928-9970-A2D914E9FD5B}" type="datetime1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F56B3-D867-4247-9738-902390D54D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347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6721391" y="1642623"/>
            <a:ext cx="4399032" cy="10171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1155888" y="1639419"/>
            <a:ext cx="4404906" cy="10031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2019300" y="847725"/>
            <a:ext cx="9944100" cy="9525"/>
          </a:xfrm>
          <a:prstGeom prst="line">
            <a:avLst/>
          </a:prstGeom>
          <a:ln w="38100">
            <a:solidFill>
              <a:srgbClr val="058EE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90" b="100000" l="58307" r="100000">
                        <a14:foregroundMark x1="65974" y1="98420" x2="63099" y2="99774"/>
                        <a14:foregroundMark x1="97923" y1="28668" x2="99681" y2="252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670"/>
          <a:stretch/>
        </p:blipFill>
        <p:spPr bwMode="auto">
          <a:xfrm rot="5400000" flipH="1">
            <a:off x="1247212" y="-1225459"/>
            <a:ext cx="1556797" cy="4029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>
          <a:xfrm>
            <a:off x="11963400" y="6492875"/>
            <a:ext cx="228600" cy="365125"/>
          </a:xfrm>
        </p:spPr>
        <p:txBody>
          <a:bodyPr/>
          <a:lstStyle/>
          <a:p>
            <a:fld id="{F27F56B3-D867-4247-9738-902390D54D2C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2056" name="AutoShape 8" descr="Видеонаблюдение Видеонаблюдение Беспроводная камера видеонаблюдения,  веб-камера, угол, электроника, транспортное средство png |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Shape 10255"/>
          <p:cNvSpPr/>
          <p:nvPr/>
        </p:nvSpPr>
        <p:spPr>
          <a:xfrm>
            <a:off x="2173673" y="231102"/>
            <a:ext cx="9095437" cy="438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 ЖЫЛЫН АЯҚТАУ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07975" y="1322160"/>
            <a:ext cx="2963119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6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192357" y="1019104"/>
            <a:ext cx="84829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9, 11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сыныптардың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қорытынды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бітіру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емтихандары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900882" y="1621779"/>
            <a:ext cx="4810188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9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сынып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kk-KZ" sz="1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kk-KZ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kk-KZ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Қорытынды бітіру емтихандары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29 мамыр-10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маусым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математика (алгебра)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оқыту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таңдау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пәні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 тілі мен әдебиеті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мен 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әдебиеті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114207" y="1645951"/>
            <a:ext cx="531216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11 </a:t>
            </a:r>
            <a:r>
              <a:rPr lang="ru-RU" sz="2800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сынып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sz="1000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Мемлекеттік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бітіру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емтихандары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30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мамыр-16 </a:t>
            </a:r>
            <a:r>
              <a:rPr lang="ru-RU" sz="2000" b="1" dirty="0" err="1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маусым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algn="ctr"/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Қазақстан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тарихы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алгебра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анализ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бастамалары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оқыту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(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 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таңдау</a:t>
            </a:r>
            <a:r>
              <a:rPr lang="ru-RU" sz="2000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пәні</a:t>
            </a:r>
            <a:endParaRPr lang="ru-RU" sz="2000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қазақ тілі мен әдебиеті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/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орыс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тілі</a:t>
            </a:r>
            <a:r>
              <a:rPr lang="ru-RU" sz="2000" i="1" dirty="0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мен </a:t>
            </a:r>
            <a:r>
              <a:rPr lang="ru-RU" sz="2000" i="1" dirty="0" err="1">
                <a:solidFill>
                  <a:srgbClr val="00206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әдебиеті</a:t>
            </a:r>
            <a:endParaRPr lang="ru-RU" sz="2000" i="1" dirty="0">
              <a:solidFill>
                <a:srgbClr val="00206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11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Группа 45"/>
          <p:cNvGrpSpPr/>
          <p:nvPr/>
        </p:nvGrpSpPr>
        <p:grpSpPr>
          <a:xfrm>
            <a:off x="6683092" y="404837"/>
            <a:ext cx="1298367" cy="1224000"/>
            <a:chOff x="5425339" y="909465"/>
            <a:chExt cx="1298367" cy="1224000"/>
          </a:xfrm>
        </p:grpSpPr>
        <p:sp>
          <p:nvSpPr>
            <p:cNvPr id="41" name="Овал 40"/>
            <p:cNvSpPr/>
            <p:nvPr/>
          </p:nvSpPr>
          <p:spPr>
            <a:xfrm>
              <a:off x="5444522" y="909465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rot="10800000" flipV="1">
              <a:off x="5425339" y="1013634"/>
              <a:ext cx="129836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05</a:t>
              </a:r>
              <a:endPara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kk-KZ" sz="20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4151282" y="531502"/>
            <a:ext cx="1390821" cy="1648172"/>
            <a:chOff x="2935844" y="785122"/>
            <a:chExt cx="1390821" cy="1328168"/>
          </a:xfrm>
        </p:grpSpPr>
        <p:sp>
          <p:nvSpPr>
            <p:cNvPr id="40" name="Овал 39"/>
            <p:cNvSpPr/>
            <p:nvPr/>
          </p:nvSpPr>
          <p:spPr>
            <a:xfrm>
              <a:off x="3001255" y="889290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10800000" flipV="1">
              <a:off x="2935844" y="785122"/>
              <a:ext cx="1390821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4000" b="1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02</a:t>
              </a:r>
              <a:r>
                <a:rPr lang="kk-KZ" sz="40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20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1583562" y="174005"/>
            <a:ext cx="9781124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9 СЫНЫПТАРДА БІЛІМ АЛУШЫЛАРҒА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9" name="Группа 48"/>
          <p:cNvGrpSpPr/>
          <p:nvPr/>
        </p:nvGrpSpPr>
        <p:grpSpPr>
          <a:xfrm>
            <a:off x="1862343" y="531502"/>
            <a:ext cx="1279286" cy="1224000"/>
            <a:chOff x="638297" y="919235"/>
            <a:chExt cx="1279286" cy="1224000"/>
          </a:xfrm>
        </p:grpSpPr>
        <p:sp>
          <p:nvSpPr>
            <p:cNvPr id="4" name="Овал 3"/>
            <p:cNvSpPr/>
            <p:nvPr/>
          </p:nvSpPr>
          <p:spPr>
            <a:xfrm>
              <a:off x="657583" y="919235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10800000" flipV="1">
              <a:off x="638297" y="919236"/>
              <a:ext cx="127928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4000" b="1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29</a:t>
              </a:r>
              <a:r>
                <a:rPr lang="kk-KZ" sz="40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20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мамыр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Прямая соединительная линия 15"/>
          <p:cNvCxnSpPr/>
          <p:nvPr/>
        </p:nvCxnSpPr>
        <p:spPr>
          <a:xfrm>
            <a:off x="3719920" y="852061"/>
            <a:ext cx="23431" cy="5758289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6141640" y="867939"/>
            <a:ext cx="22294" cy="5818611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8568266" y="853070"/>
            <a:ext cx="45860" cy="575728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976414" y="809227"/>
            <a:ext cx="80564" cy="5877323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6177070" y="1692752"/>
            <a:ext cx="273198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/>
            <a:r>
              <a:rPr lang="kk-KZ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таңдау пәні бойынша жазбаша емтихан</a:t>
            </a:r>
            <a:r>
              <a:rPr lang="kk-KZ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(физика, химия, биология, география, геометрия, Қазақстан тарихы, дүниежүзі тарихы, әдебиет (оқыту тілі бойынша), шет тілі (ағылшын), информатика)</a:t>
            </a:r>
          </a:p>
          <a:p>
            <a:pPr algn="ctr" hangingPunct="0"/>
            <a:endParaRPr lang="kk-KZ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hangingPunct="0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Әдебиет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-30 балл</a:t>
            </a:r>
          </a:p>
          <a:p>
            <a:pPr algn="ctr" hangingPunct="0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Ағылшын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тілі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- 20 балл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«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Қазақстан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тарихы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-30 балл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Дүниежүзі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тарихы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-30 балл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«Физика» – 50 балл </a:t>
            </a: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«Биология» – 50 балл</a:t>
            </a: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«География» -30 балл </a:t>
            </a: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«Химия» -50 балл </a:t>
            </a: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«Информатика» – 30 балл </a:t>
            </a: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«Геометрия» -  30 балл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hangingPunct="0"/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hangingPunct="0"/>
            <a:endParaRPr lang="ru-RU" sz="1400" dirty="0">
              <a:solidFill>
                <a:srgbClr val="002060"/>
              </a:solidFill>
              <a:latin typeface="Times New Roman" pitchFamily="18" charset="0"/>
            </a:endParaRPr>
          </a:p>
          <a:p>
            <a:pPr algn="ctr" hangingPunct="0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09548" y="1672578"/>
            <a:ext cx="2616307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математика (алгебра) </a:t>
            </a:r>
            <a:r>
              <a:rPr lang="kk-KZ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 жазбаша емтихан (бақылау жұмысы)</a:t>
            </a:r>
          </a:p>
          <a:p>
            <a:pPr algn="ctr"/>
            <a:endParaRPr lang="kk-KZ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Емтихан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бөлімнен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бес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ұсынылған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жауаптың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ішінен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таңдауға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тапсырмадан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fontAlgn="t"/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балмен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бағаланады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fontAlgn="t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бөлімі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8-10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қысқа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жауапты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сұрақтардан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2-8 балл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аралығында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бағаланады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Калькуляторды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пайдалануға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етілмейді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t"/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t"/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Максималды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балл -  </a:t>
            </a:r>
            <a:r>
              <a:rPr lang="en-US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балл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 rot="10800000" flipH="1" flipV="1">
            <a:off x="3460146" y="1026247"/>
            <a:ext cx="2616307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kk-KZ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kk-KZ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қазақ/орыс  тілі бойынша </a:t>
            </a:r>
            <a:r>
              <a:rPr lang="kk-KZ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(оқыту тілі) эссе нысанында жазбаша емтихан, </a:t>
            </a:r>
            <a:r>
              <a:rPr lang="kk-KZ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гуманитарлық цикл пәндерін тереңдетіп оқытатын мектептер үшін</a:t>
            </a:r>
            <a:r>
              <a:rPr lang="kk-KZ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– жазбаша жұмыс (мақала, әңгіме, эссе)</a:t>
            </a:r>
            <a:endParaRPr lang="kk-KZ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лім алушылар мәтін үзінділері негізінде 170-200 сөзден тұратын жазба жұмысын (эссе) орындайды</a:t>
            </a: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Гуманитарлық циклдағы пәндерді тереңдетіп оқытатын оқушылар мәтін үзінділері негізінде 200-250 сөзден тұратын жазба жұмысын (мақала, эссе, әңгіме) орындайды.</a:t>
            </a:r>
          </a:p>
          <a:p>
            <a:pPr algn="ctr"/>
            <a:endParaRPr lang="kk-KZ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Максималды балл - 20 балл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186171" y="1666110"/>
            <a:ext cx="288624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Орыс тілінде оқытатын сыныптарда қазақ тілі мен әдебиеті </a:t>
            </a:r>
            <a:r>
              <a:rPr lang="kk-KZ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бойынша жазбаша емтихан (мәтінмен жұмыс, мәтін бойынша тапсырмаларды орындау) және </a:t>
            </a:r>
            <a:r>
              <a:rPr lang="kk-KZ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қазақ тілінде оқытатын сыныптарда орыс тілі мен әдебиеті</a:t>
            </a:r>
            <a:r>
              <a:rPr lang="kk-KZ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бойынша жазбаша емтихан (мәтінмен жұмыс, мәтін бойынша тапсырмаларды орындау</a:t>
            </a:r>
          </a:p>
          <a:p>
            <a:pPr algn="ctr"/>
            <a:endParaRPr lang="kk-KZ" sz="5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Емтихан жұмысы жалпы көлемі 300-350 сөзден тұратын бір мәтінге негізделген міндетті үш тапсырмадан тұрады. </a:t>
            </a: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 мәтін тақырыбы бойынша арнайы лексиканы түсінуге негізделеді.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2-тапсырма перифраз тәсілі арқылы орындалады.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 қысқа және толық жауапты қажет ететін ашық сұрақтардан тұрады.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t"/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Максималды балл-30 балл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5" name="Группа 44"/>
          <p:cNvGrpSpPr/>
          <p:nvPr/>
        </p:nvGrpSpPr>
        <p:grpSpPr>
          <a:xfrm>
            <a:off x="9214298" y="470486"/>
            <a:ext cx="1680906" cy="1224000"/>
            <a:chOff x="7930570" y="903523"/>
            <a:chExt cx="1680906" cy="1224000"/>
          </a:xfrm>
        </p:grpSpPr>
        <p:sp>
          <p:nvSpPr>
            <p:cNvPr id="42" name="Овал 41"/>
            <p:cNvSpPr/>
            <p:nvPr/>
          </p:nvSpPr>
          <p:spPr>
            <a:xfrm>
              <a:off x="7930570" y="903523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 rot="10800000" flipV="1">
              <a:off x="8324888" y="909927"/>
              <a:ext cx="1286588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r>
                <a: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ru-RU" sz="2000" b="1" dirty="0" err="1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маусым</a:t>
              </a:r>
              <a:r>
                <a:rPr lang="ru-RU" sz="20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pic>
        <p:nvPicPr>
          <p:cNvPr id="44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90" b="100000" l="58307" r="100000">
                        <a14:foregroundMark x1="65974" y1="98420" x2="63099" y2="99774"/>
                        <a14:foregroundMark x1="97923" y1="28668" x2="99681" y2="252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670"/>
          <a:stretch/>
        </p:blipFill>
        <p:spPr bwMode="auto">
          <a:xfrm rot="5400000" flipH="1">
            <a:off x="1163657" y="122485"/>
            <a:ext cx="1649626" cy="14909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8570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903A36-7EF6-4908-A470-4BBF26857038}"/>
              </a:ext>
            </a:extLst>
          </p:cNvPr>
          <p:cNvSpPr txBox="1"/>
          <p:nvPr/>
        </p:nvSpPr>
        <p:spPr>
          <a:xfrm>
            <a:off x="406400" y="-20239"/>
            <a:ext cx="11787020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11 (12) СЫНЫПТАРДА БІЛІМ АЛУШЫЛАРҒА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65424" y="620860"/>
            <a:ext cx="12192000" cy="60726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9" name="Группа 48"/>
          <p:cNvGrpSpPr/>
          <p:nvPr/>
        </p:nvGrpSpPr>
        <p:grpSpPr>
          <a:xfrm>
            <a:off x="647941" y="846206"/>
            <a:ext cx="1279286" cy="1224000"/>
            <a:chOff x="647941" y="919235"/>
            <a:chExt cx="1279286" cy="1224000"/>
          </a:xfrm>
        </p:grpSpPr>
        <p:sp>
          <p:nvSpPr>
            <p:cNvPr id="4" name="Овал 3"/>
            <p:cNvSpPr/>
            <p:nvPr/>
          </p:nvSpPr>
          <p:spPr>
            <a:xfrm>
              <a:off x="657583" y="919235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 rot="10800000" flipV="1">
              <a:off x="647941" y="1023403"/>
              <a:ext cx="1279286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4000" b="1" dirty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30</a:t>
              </a:r>
              <a:r>
                <a:rPr lang="kk-KZ" sz="40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20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мамыр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6" name="Прямая соединительная линия 15"/>
          <p:cNvCxnSpPr/>
          <p:nvPr/>
        </p:nvCxnSpPr>
        <p:spPr>
          <a:xfrm>
            <a:off x="2486230" y="852061"/>
            <a:ext cx="23431" cy="5758289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907950" y="867939"/>
            <a:ext cx="22294" cy="5818611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324654" y="802959"/>
            <a:ext cx="45860" cy="5757280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742724" y="809227"/>
            <a:ext cx="80564" cy="5877323"/>
          </a:xfrm>
          <a:prstGeom prst="line">
            <a:avLst/>
          </a:prstGeom>
          <a:ln w="381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 rot="10800000" flipV="1">
            <a:off x="9905540" y="2190943"/>
            <a:ext cx="21720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 тілі мен әдебиеті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орыс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тілі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мен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әдебиеті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жазбаша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емтихан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468123" y="2055335"/>
            <a:ext cx="242058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Алгебра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анализ </a:t>
            </a:r>
            <a:r>
              <a:rPr lang="ru-RU" sz="1400" b="1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бастамалары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жазбаша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емтихан</a:t>
            </a:r>
            <a:endParaRPr lang="ru-RU" sz="1200" i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197958" y="2121178"/>
            <a:ext cx="18894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Оқыту тілі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 жазбаша емтихан</a:t>
            </a:r>
            <a:r>
              <a:rPr lang="kk-KZ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 /орыс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 flipH="1">
            <a:off x="-1" y="2121178"/>
            <a:ext cx="201288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Қазақстан тарихы </a:t>
            </a:r>
            <a:r>
              <a:rPr lang="kk-KZ" sz="1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 ауызша емтихан</a:t>
            </a:r>
            <a:endParaRPr lang="ru-RU" sz="1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452766" y="2145471"/>
            <a:ext cx="22627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2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таңдау пәні </a:t>
            </a:r>
            <a:r>
              <a:rPr lang="ru-RU" sz="1200" dirty="0" err="1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sz="12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жазбаша емтихан (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физика, химия, биология, география, геометрия, дүниежүзілік тарих, құқық негіздері, әдебиет (оқыту тілі бойынша), шет тілі (ағылшын), информатика)</a:t>
            </a:r>
            <a:endParaRPr lang="ru-RU" sz="12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="" xmlns:a16="http://schemas.microsoft.com/office/drawing/2014/main" id="{9A4AC6DE-7683-4424-A17C-E7D5415A3E57}"/>
              </a:ext>
            </a:extLst>
          </p:cNvPr>
          <p:cNvSpPr/>
          <p:nvPr/>
        </p:nvSpPr>
        <p:spPr>
          <a:xfrm rot="10800000" flipV="1">
            <a:off x="2582755" y="3272284"/>
            <a:ext cx="219132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Емтихан жұмысы 2 бөлімнен тұрады.  </a:t>
            </a: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endParaRPr lang="kk-KZ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 бөлімінде ұсынылған бес жауаптың ішінен бір дұрыс жауапты таңдайтын 15 тапсырма бар. Тапсырмалар 1 балмен бағаланады. </a:t>
            </a:r>
          </a:p>
          <a:p>
            <a:pPr algn="just"/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В бөлімінде қысқа немесе егжей-тегжейлі жауаптарды қажет ететін 10-12 тапсырма бар. Тапсырмалар 2-8 балмен бағаланады. </a:t>
            </a: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 балл-</a:t>
            </a:r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60</a:t>
            </a:r>
            <a:endParaRPr lang="kk-KZ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="" xmlns:a16="http://schemas.microsoft.com/office/drawing/2014/main" id="{4C2578B7-2E57-41C7-948A-18C9049FBCB8}"/>
              </a:ext>
            </a:extLst>
          </p:cNvPr>
          <p:cNvSpPr/>
          <p:nvPr/>
        </p:nvSpPr>
        <p:spPr>
          <a:xfrm rot="10800000" flipV="1">
            <a:off x="9991778" y="4324460"/>
            <a:ext cx="216203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Емтихан жұмысы екі бөлімнен тұрады. </a:t>
            </a:r>
          </a:p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Тапсырмаларда төрт қысқа мәтін бар, олардың жалпы көлемі 400 сөзден аспайды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marR="5080" algn="just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 балл-</a:t>
            </a:r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H="1">
            <a:off x="4966171" y="3262632"/>
            <a:ext cx="236236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Емтихан жұмысы 2 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бөлімнен тұрады. </a:t>
            </a:r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Бірінші бөлім екі мәтінмен жұмыс жасауды қамтиды (мәтіндер дің жалпы көлемі – 600-650 сөз). Екінші  бөлімде  ЖМБ сыныптарда білім алушылар бір жазбаша жұмыс орындайды – эссе (200-250 сөз). ҚГБ сынып</a:t>
            </a:r>
          </a:p>
          <a:p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тарда білім алушылар 200-250 сөзден тұратын жазбаша жұмыс (мақала, эссе, көпшілік алдындасөйлеу, рецензия және басқалар) жазу ұсынылатын үш тапсырманың ішінен бір тапсырманы таңдайды. </a:t>
            </a:r>
          </a:p>
          <a:p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 балл-</a:t>
            </a:r>
            <a:r>
              <a:rPr lang="kk-KZ" sz="1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40</a:t>
            </a:r>
            <a:r>
              <a:rPr lang="kk-KZ" sz="12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565731" y="4351561"/>
            <a:ext cx="2094741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buSzPct val="95833"/>
              <a:tabLst>
                <a:tab pos="120650" algn="l"/>
                <a:tab pos="2317115" algn="l"/>
                <a:tab pos="2677160" algn="l"/>
                <a:tab pos="3698240" algn="l"/>
                <a:tab pos="4057650" algn="l"/>
                <a:tab pos="4603750" algn="l"/>
                <a:tab pos="4624705" algn="l"/>
                <a:tab pos="6027420" algn="l"/>
                <a:tab pos="6393180" algn="l"/>
              </a:tabLst>
            </a:pP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Емтихан жұмысы 2-3 бөлімнен тұрады: </a:t>
            </a:r>
          </a:p>
          <a:p>
            <a:pPr algn="just"/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ұсынылған жауаптардың ішінен бір дұрыс жауапты таңдайтын тапсырмалар; </a:t>
            </a:r>
          </a:p>
          <a:p>
            <a:pPr algn="just"/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Қысқа немесе егжей-тегжейлі жауаптарды қажет ететін 4-5 тапсырма; шағын зерттеу</a:t>
            </a:r>
            <a:endParaRPr lang="ru-RU" sz="12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8126" y="3337745"/>
            <a:ext cx="2208857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Емтихан билеттер бойынша өткізіледі. </a:t>
            </a:r>
          </a:p>
          <a:p>
            <a:pPr algn="just"/>
            <a:endParaRPr lang="kk-KZ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kk-KZ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Барлығы 30 билет, әр билетте білім алушылар ауызша жауап беретін үш сұрақ беріледі</a:t>
            </a:r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kk-KZ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Жоғары балл-</a:t>
            </a:r>
            <a:r>
              <a:rPr lang="kk-KZ" sz="1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</a:t>
            </a:r>
            <a:endParaRPr lang="ru-RU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Нашивка 34"/>
          <p:cNvSpPr/>
          <p:nvPr/>
        </p:nvSpPr>
        <p:spPr>
          <a:xfrm rot="5400000">
            <a:off x="916131" y="2279594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6" name="Нашивка 35"/>
          <p:cNvSpPr/>
          <p:nvPr/>
        </p:nvSpPr>
        <p:spPr>
          <a:xfrm rot="5400000">
            <a:off x="3430764" y="2279594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7" name="Нашивка 36"/>
          <p:cNvSpPr/>
          <p:nvPr/>
        </p:nvSpPr>
        <p:spPr>
          <a:xfrm rot="5400000">
            <a:off x="5924439" y="2201073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8" name="Нашивка 37"/>
          <p:cNvSpPr/>
          <p:nvPr/>
        </p:nvSpPr>
        <p:spPr>
          <a:xfrm rot="5400000">
            <a:off x="8282144" y="3115340"/>
            <a:ext cx="495300" cy="1627818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9" name="Нашивка 38"/>
          <p:cNvSpPr/>
          <p:nvPr/>
        </p:nvSpPr>
        <p:spPr>
          <a:xfrm rot="5400000">
            <a:off x="10779839" y="2668917"/>
            <a:ext cx="451665" cy="1672912"/>
          </a:xfrm>
          <a:prstGeom prst="chevro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48" name="Группа 47"/>
          <p:cNvGrpSpPr/>
          <p:nvPr/>
        </p:nvGrpSpPr>
        <p:grpSpPr>
          <a:xfrm>
            <a:off x="2983004" y="846206"/>
            <a:ext cx="1390821" cy="1224000"/>
            <a:chOff x="2935845" y="889290"/>
            <a:chExt cx="1390821" cy="1224000"/>
          </a:xfrm>
        </p:grpSpPr>
        <p:sp>
          <p:nvSpPr>
            <p:cNvPr id="40" name="Овал 39"/>
            <p:cNvSpPr/>
            <p:nvPr/>
          </p:nvSpPr>
          <p:spPr>
            <a:xfrm>
              <a:off x="3001255" y="889290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ямоугольник 6"/>
            <p:cNvSpPr/>
            <p:nvPr/>
          </p:nvSpPr>
          <p:spPr>
            <a:xfrm rot="10800000" flipV="1">
              <a:off x="2935845" y="993459"/>
              <a:ext cx="1390821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k-KZ" sz="40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04</a:t>
              </a:r>
              <a:r>
                <a:rPr lang="kk-KZ" sz="40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kk-KZ" sz="20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5468585" y="846206"/>
            <a:ext cx="1337168" cy="1224000"/>
            <a:chOff x="5425338" y="909465"/>
            <a:chExt cx="1337168" cy="1224000"/>
          </a:xfrm>
        </p:grpSpPr>
        <p:sp>
          <p:nvSpPr>
            <p:cNvPr id="41" name="Овал 40"/>
            <p:cNvSpPr/>
            <p:nvPr/>
          </p:nvSpPr>
          <p:spPr>
            <a:xfrm>
              <a:off x="5444522" y="909465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rot="10800000" flipV="1">
              <a:off x="5425338" y="1013634"/>
              <a:ext cx="1337168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 smtClean="0">
                  <a:solidFill>
                    <a:schemeClr val="accent1">
                      <a:lumMod val="75000"/>
                    </a:schemeClr>
                  </a:solidFill>
                  <a:latin typeface="Arial" pitchFamily="34" charset="0"/>
                  <a:cs typeface="Arial" pitchFamily="34" charset="0"/>
                </a:rPr>
                <a:t>09</a:t>
              </a:r>
              <a:r>
                <a:rPr lang="ru-RU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</a:t>
              </a:r>
              <a:endPara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  <a:p>
              <a:pPr algn="ctr"/>
              <a:r>
                <a:rPr lang="kk-KZ" sz="2000" b="1" dirty="0">
                  <a:solidFill>
                    <a:schemeClr val="accent1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маусым</a:t>
              </a:r>
              <a:endParaRPr lang="ru-RU" sz="20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7909258" y="846206"/>
            <a:ext cx="1286588" cy="1224000"/>
            <a:chOff x="7917276" y="903523"/>
            <a:chExt cx="1286588" cy="1224000"/>
          </a:xfrm>
        </p:grpSpPr>
        <p:sp>
          <p:nvSpPr>
            <p:cNvPr id="42" name="Овал 41"/>
            <p:cNvSpPr/>
            <p:nvPr/>
          </p:nvSpPr>
          <p:spPr>
            <a:xfrm>
              <a:off x="7930570" y="903523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 rot="10800000" flipV="1">
              <a:off x="7917276" y="1007691"/>
              <a:ext cx="1286588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2000" b="1" dirty="0" err="1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маусым</a:t>
              </a:r>
              <a:r>
                <a:rPr lang="ru-RU" sz="2000" b="1" dirty="0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10361544" y="846206"/>
            <a:ext cx="1260000" cy="1224000"/>
            <a:chOff x="10358197" y="913002"/>
            <a:chExt cx="1260000" cy="1224000"/>
          </a:xfrm>
        </p:grpSpPr>
        <p:sp>
          <p:nvSpPr>
            <p:cNvPr id="43" name="Овал 42"/>
            <p:cNvSpPr/>
            <p:nvPr/>
          </p:nvSpPr>
          <p:spPr>
            <a:xfrm>
              <a:off x="10358197" y="913002"/>
              <a:ext cx="1260000" cy="122400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10800000" flipV="1">
              <a:off x="10362122" y="1017171"/>
              <a:ext cx="125215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4000" b="1" dirty="0" smtClean="0">
                  <a:solidFill>
                    <a:schemeClr val="accent1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16</a:t>
              </a:r>
              <a:r>
                <a:rPr lang="ru-RU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2000" b="1" dirty="0" err="1">
                  <a:solidFill>
                    <a:schemeClr val="accent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маусым</a:t>
              </a:r>
              <a:r>
                <a:rPr lang="ru-RU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4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090" b="100000" l="58307" r="100000">
                        <a14:foregroundMark x1="65974" y1="98420" x2="63099" y2="99774"/>
                        <a14:foregroundMark x1="97923" y1="28668" x2="99681" y2="252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0670"/>
          <a:stretch/>
        </p:blipFill>
        <p:spPr bwMode="auto">
          <a:xfrm rot="5400000" flipH="1">
            <a:off x="-550491" y="536541"/>
            <a:ext cx="1649626" cy="54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1574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48DA3A2-47FA-433A-8B27-C0E7E732B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86977" y="6448425"/>
            <a:ext cx="2743200" cy="365125"/>
          </a:xfrm>
        </p:spPr>
        <p:txBody>
          <a:bodyPr/>
          <a:lstStyle/>
          <a:p>
            <a:fld id="{51E4EC9C-B8C2-4613-B504-0FF9AF4F627F}" type="slidenum">
              <a:rPr lang="ru-RU" smtClean="0"/>
              <a:t>4</a:t>
            </a:fld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5795F96-51E0-422E-B056-92839522CBEF}"/>
              </a:ext>
            </a:extLst>
          </p:cNvPr>
          <p:cNvSpPr txBox="1"/>
          <p:nvPr/>
        </p:nvSpPr>
        <p:spPr>
          <a:xfrm>
            <a:off x="162016" y="154427"/>
            <a:ext cx="11938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>ОСВОБОЖДЕНИЕ ОТ ИТОГОВОЙ АТТЕСТАЦИИ: ТИПОВЫЕ ПРАВИЛА ПРОВЕДЕНИЯ ИТОГОВОЙ АТТЕСТАЦИИ 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5E53A591-413D-44D9-9297-35F3AF881B2C}"/>
              </a:ext>
            </a:extLst>
          </p:cNvPr>
          <p:cNvSpPr/>
          <p:nvPr/>
        </p:nvSpPr>
        <p:spPr>
          <a:xfrm>
            <a:off x="303976" y="710463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="" xmlns:a16="http://schemas.microsoft.com/office/drawing/2014/main" id="{1C225651-C47D-4A97-B3F5-C346DEA7C5BD}"/>
              </a:ext>
            </a:extLst>
          </p:cNvPr>
          <p:cNvSpPr txBox="1"/>
          <p:nvPr/>
        </p:nvSpPr>
        <p:spPr>
          <a:xfrm>
            <a:off x="969709" y="733609"/>
            <a:ext cx="242213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ОСВОБОЖДЕНИЕ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ОТ ИТОГОВОЙ АТТЕСТАЦИИ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03347144-3C2D-4ADC-BC74-F424BE7921DA}"/>
              </a:ext>
            </a:extLst>
          </p:cNvPr>
          <p:cNvSpPr txBox="1"/>
          <p:nvPr/>
        </p:nvSpPr>
        <p:spPr>
          <a:xfrm>
            <a:off x="1055688" y="2313366"/>
            <a:ext cx="24622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ОСНОВАНИЕ К ПРИКАЗУ УО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ОБ ОСВОБОЖДЕНИИ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493B7014-AA68-4467-95B1-6C8F12D4F4C8}"/>
              </a:ext>
            </a:extLst>
          </p:cNvPr>
          <p:cNvSpPr/>
          <p:nvPr/>
        </p:nvSpPr>
        <p:spPr>
          <a:xfrm>
            <a:off x="303976" y="2308496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="" xmlns:a16="http://schemas.microsoft.com/office/drawing/2014/main" id="{B0DB3421-A9E9-4420-A002-D0D7574CDDD2}"/>
              </a:ext>
            </a:extLst>
          </p:cNvPr>
          <p:cNvSpPr txBox="1"/>
          <p:nvPr/>
        </p:nvSpPr>
        <p:spPr>
          <a:xfrm>
            <a:off x="4841691" y="671039"/>
            <a:ext cx="73651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b="1" dirty="0">
                <a:solidFill>
                  <a:srgbClr val="FF0000"/>
                </a:solidFill>
              </a:rPr>
              <a:t> ПРИКАЗ УО СКО </a:t>
            </a:r>
            <a:r>
              <a:rPr lang="ru-RU" sz="1500" dirty="0">
                <a:solidFill>
                  <a:srgbClr val="002060"/>
                </a:solidFill>
              </a:rPr>
              <a:t>(ПУНКТ 50 ПРИКАЗА МОН № 125):</a:t>
            </a:r>
          </a:p>
          <a:p>
            <a:pPr marL="342900" indent="-342900">
              <a:buAutoNum type="arabicParenR"/>
            </a:pPr>
            <a:r>
              <a:rPr lang="ru-RU" sz="1500" dirty="0">
                <a:solidFill>
                  <a:srgbClr val="002060"/>
                </a:solidFill>
              </a:rPr>
              <a:t>ПО СОСТОЯНИЮ ЗДОРОВЬЯ</a:t>
            </a:r>
          </a:p>
          <a:p>
            <a:pPr marL="342900" indent="-342900">
              <a:buAutoNum type="arabicParenR" startAt="2"/>
            </a:pPr>
            <a:r>
              <a:rPr lang="ru-RU" sz="1500" dirty="0">
                <a:solidFill>
                  <a:srgbClr val="002060"/>
                </a:solidFill>
              </a:rPr>
              <a:t>ЛИЦА С ИНВАЛИДНОСТЬЮ 1,2 ГРУППЫ, ДЕТИ С ИНВАЛИДНОСТЬЮ,</a:t>
            </a:r>
          </a:p>
          <a:p>
            <a:pPr marL="342900" indent="-342900">
              <a:buAutoNum type="arabicParenR" startAt="3"/>
            </a:pPr>
            <a:r>
              <a:rPr lang="ru-RU" sz="1500" dirty="0">
                <a:solidFill>
                  <a:srgbClr val="002060"/>
                </a:solidFill>
              </a:rPr>
              <a:t>УЧАСТНИКИ ЛЕТНИХ УТС , ЯВЛЯЮЩИЕСЯ КАНДИДАТАМИ В СБОРНУЮ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        КОМАНДУ РК ДЛЯ УЧАСТИЯ В МЕЖДУНАРОДНЫХ СОРЕВНОВАНИЯХ,</a:t>
            </a:r>
          </a:p>
          <a:p>
            <a:pPr marL="342900" indent="-342900">
              <a:buAutoNum type="arabicParenR" startAt="4"/>
            </a:pPr>
            <a:r>
              <a:rPr lang="ru-RU" sz="1500" dirty="0">
                <a:solidFill>
                  <a:srgbClr val="002060"/>
                </a:solidFill>
              </a:rPr>
              <a:t>СМЕРТЬ БЛИЗКИХ РОДСТВЕННИКОВ</a:t>
            </a:r>
          </a:p>
        </p:txBody>
      </p:sp>
      <p:sp>
        <p:nvSpPr>
          <p:cNvPr id="50" name="Прямоугольник 49">
            <a:extLst>
              <a:ext uri="{FF2B5EF4-FFF2-40B4-BE49-F238E27FC236}">
                <a16:creationId xmlns="" xmlns:a16="http://schemas.microsoft.com/office/drawing/2014/main" id="{AE2D357C-C21F-49D7-824B-7882F22C6DD5}"/>
              </a:ext>
            </a:extLst>
          </p:cNvPr>
          <p:cNvSpPr/>
          <p:nvPr/>
        </p:nvSpPr>
        <p:spPr>
          <a:xfrm>
            <a:off x="293563" y="4180109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178D2D59-6ABB-4216-B596-2DD4EFF8C0FE}"/>
              </a:ext>
            </a:extLst>
          </p:cNvPr>
          <p:cNvSpPr txBox="1"/>
          <p:nvPr/>
        </p:nvSpPr>
        <p:spPr>
          <a:xfrm>
            <a:off x="1055688" y="4172211"/>
            <a:ext cx="398402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АТТЕСТАЦИЯ ВЫПУСКНИКОВ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С ООП, ОБУЧАЮЩИХСЯ ПО ИНДИВИДУАЛЬНЫМ ПРОГРАММАМ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="" xmlns:a16="http://schemas.microsoft.com/office/drawing/2014/main" id="{4AA4BA44-EB8A-423E-9320-B75B1965151D}"/>
              </a:ext>
            </a:extLst>
          </p:cNvPr>
          <p:cNvSpPr txBox="1"/>
          <p:nvPr/>
        </p:nvSpPr>
        <p:spPr>
          <a:xfrm>
            <a:off x="4826831" y="2160545"/>
            <a:ext cx="73948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 ДОКУМЕНТЫ (ПУНКТ 51 ПРИКАЗА МОН № 125):</a:t>
            </a:r>
          </a:p>
          <a:p>
            <a:pPr marL="342900" indent="-342900">
              <a:buAutoNum type="arabicParenR"/>
            </a:pPr>
            <a:r>
              <a:rPr lang="ru-RU" sz="1500" dirty="0">
                <a:solidFill>
                  <a:srgbClr val="002060"/>
                </a:solidFill>
              </a:rPr>
              <a:t>ЗАКЛЮЧЕНИЕ ВКК (ФОРМА № 026/У) ДЛЯ КАТЕГОРИИ №№ 1,2 ПУНКТА 50,</a:t>
            </a:r>
          </a:p>
          <a:p>
            <a:pPr marL="342900" indent="-342900">
              <a:buAutoNum type="arabicParenR" startAt="2"/>
            </a:pPr>
            <a:r>
              <a:rPr lang="ru-RU" sz="1500" dirty="0">
                <a:solidFill>
                  <a:srgbClr val="002060"/>
                </a:solidFill>
              </a:rPr>
              <a:t>ВЫПИСКА ИЗ РЕШЕНИЯ ПЕДАГОГИЧЕСКОГО СОВЕТА, ХОДАТАЙСТВО ШКОЛЫ ДЛЯ ВСЕХ КАТЕГОРИЙ,</a:t>
            </a:r>
          </a:p>
          <a:p>
            <a:pPr marL="342900" indent="-342900">
              <a:buAutoNum type="arabicParenR" startAt="3"/>
            </a:pPr>
            <a:r>
              <a:rPr lang="ru-RU" sz="1500" dirty="0">
                <a:solidFill>
                  <a:srgbClr val="002060"/>
                </a:solidFill>
              </a:rPr>
              <a:t>ПОДЛИННИК И КОПИЯ ТАБЕЛЯ УСПЕВАЕМОСТИ (9 ИЛИ 11 КЛАСС),</a:t>
            </a:r>
          </a:p>
          <a:p>
            <a:pPr marL="342900" indent="-342900">
              <a:buAutoNum type="arabicParenR" startAt="3"/>
            </a:pPr>
            <a:r>
              <a:rPr lang="ru-RU" sz="1500" dirty="0">
                <a:solidFill>
                  <a:srgbClr val="002060"/>
                </a:solidFill>
              </a:rPr>
              <a:t>СВИДЕТЕЛЬСТВО О СМЕРТИ БЛИЗКИХ РОДСТВЕННИКОВ.</a:t>
            </a:r>
          </a:p>
          <a:p>
            <a:r>
              <a:rPr lang="ru-RU" sz="1500" dirty="0">
                <a:solidFill>
                  <a:srgbClr val="002060"/>
                </a:solidFill>
              </a:rPr>
              <a:t> </a:t>
            </a:r>
            <a:r>
              <a:rPr lang="ru-RU" sz="1500" b="1" dirty="0">
                <a:solidFill>
                  <a:srgbClr val="FF0000"/>
                </a:solidFill>
              </a:rPr>
              <a:t>ДОКУМЕНТЫ ПОДПУНКТОВ 1) И 2) ЗАВЕРЕНЫ ПОДПИСЬЮ ДИРЕКТОРА ШКОЛЫ И ПЕЧАТЬЮ ШКОЛЫ.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="" xmlns:a16="http://schemas.microsoft.com/office/drawing/2014/main" id="{82C6EBD0-843C-4181-92B5-82F3822685E9}"/>
              </a:ext>
            </a:extLst>
          </p:cNvPr>
          <p:cNvSpPr txBox="1"/>
          <p:nvPr/>
        </p:nvSpPr>
        <p:spPr>
          <a:xfrm>
            <a:off x="4841691" y="4172211"/>
            <a:ext cx="739489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РЕШЕНИЕ ПЕДАГОГИЧЕСКОГО СОВЕТА ШКОЛЫ (ПУНКТ 66 ПРИКАЗА МОН № 125):</a:t>
            </a:r>
          </a:p>
          <a:p>
            <a:r>
              <a:rPr lang="ru-RU" sz="1500" b="1" dirty="0">
                <a:solidFill>
                  <a:srgbClr val="FF0000"/>
                </a:solidFill>
              </a:rPr>
              <a:t>НА ОСНОВАНИИ ПЕДСОВЕТА С УЧЕТОМ ИНДИВИДУАЛЬНЫХ ВОЗМОЖНОСТЕЙ ВЫПУСКНИКА</a:t>
            </a:r>
            <a:endParaRPr lang="ru-RU" sz="1500" dirty="0">
              <a:solidFill>
                <a:srgbClr val="002060"/>
              </a:solidFill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="" xmlns:a16="http://schemas.microsoft.com/office/drawing/2014/main" id="{362DF019-1FF0-498C-93EB-A150B78953CD}"/>
              </a:ext>
            </a:extLst>
          </p:cNvPr>
          <p:cNvSpPr/>
          <p:nvPr/>
        </p:nvSpPr>
        <p:spPr>
          <a:xfrm>
            <a:off x="318168" y="5432169"/>
            <a:ext cx="676146" cy="547389"/>
          </a:xfrm>
          <a:prstGeom prst="rect">
            <a:avLst/>
          </a:prstGeom>
          <a:ln w="22225">
            <a:solidFill>
              <a:srgbClr val="00206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rgbClr val="002060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086945B9-1FCB-49CA-AA9C-F9AEF86E86B1}"/>
              </a:ext>
            </a:extLst>
          </p:cNvPr>
          <p:cNvSpPr txBox="1"/>
          <p:nvPr/>
        </p:nvSpPr>
        <p:spPr>
          <a:xfrm>
            <a:off x="1055688" y="5361026"/>
            <a:ext cx="328771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АТТЕСТАЦИЯ ВЫПУСКНИКОВ С ООП, ОБУЧАЮЩИХСЯ В СПЕЦИАЛЬНЫХ ШКОЛАХ/КЛАССАХ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379AFBFF-1302-447E-9D35-4EE39A59C491}"/>
              </a:ext>
            </a:extLst>
          </p:cNvPr>
          <p:cNvSpPr txBox="1"/>
          <p:nvPr/>
        </p:nvSpPr>
        <p:spPr>
          <a:xfrm>
            <a:off x="4882277" y="5404829"/>
            <a:ext cx="29663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>
                <a:solidFill>
                  <a:srgbClr val="002060"/>
                </a:solidFill>
              </a:rPr>
              <a:t>ЭКЗАМЕНАЦИОННЫЙ МАТЕРИАЛ </a:t>
            </a:r>
          </a:p>
          <a:p>
            <a:r>
              <a:rPr lang="ru-RU" sz="1500" dirty="0">
                <a:solidFill>
                  <a:srgbClr val="002060"/>
                </a:solidFill>
              </a:rPr>
              <a:t>РАЗРАБАТЫВАЕТСЯ УО </a:t>
            </a:r>
          </a:p>
        </p:txBody>
      </p:sp>
      <p:sp>
        <p:nvSpPr>
          <p:cNvPr id="2" name="Стрелка: шеврон 1">
            <a:extLst>
              <a:ext uri="{FF2B5EF4-FFF2-40B4-BE49-F238E27FC236}">
                <a16:creationId xmlns="" xmlns:a16="http://schemas.microsoft.com/office/drawing/2014/main" id="{53A46223-A10E-44AF-A4D3-E6AAA57EBEB8}"/>
              </a:ext>
            </a:extLst>
          </p:cNvPr>
          <p:cNvSpPr/>
          <p:nvPr/>
        </p:nvSpPr>
        <p:spPr>
          <a:xfrm>
            <a:off x="4268327" y="800961"/>
            <a:ext cx="484632" cy="484632"/>
          </a:xfrm>
          <a:prstGeom prst="chevron">
            <a:avLst/>
          </a:prstGeo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Стрелка: шеврон 59">
            <a:extLst>
              <a:ext uri="{FF2B5EF4-FFF2-40B4-BE49-F238E27FC236}">
                <a16:creationId xmlns="" xmlns:a16="http://schemas.microsoft.com/office/drawing/2014/main" id="{3E38A172-99EE-49D5-8C84-EF155F39CF8A}"/>
              </a:ext>
            </a:extLst>
          </p:cNvPr>
          <p:cNvSpPr/>
          <p:nvPr/>
        </p:nvSpPr>
        <p:spPr>
          <a:xfrm>
            <a:off x="4268327" y="2382732"/>
            <a:ext cx="484632" cy="484632"/>
          </a:xfrm>
          <a:prstGeom prst="chevron">
            <a:avLst/>
          </a:prstGeo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Стрелка: шеврон 60">
            <a:extLst>
              <a:ext uri="{FF2B5EF4-FFF2-40B4-BE49-F238E27FC236}">
                <a16:creationId xmlns="" xmlns:a16="http://schemas.microsoft.com/office/drawing/2014/main" id="{DC16A87B-0BC5-497B-A992-D085D888483C}"/>
              </a:ext>
            </a:extLst>
          </p:cNvPr>
          <p:cNvSpPr/>
          <p:nvPr/>
        </p:nvSpPr>
        <p:spPr>
          <a:xfrm>
            <a:off x="4268327" y="4322310"/>
            <a:ext cx="484632" cy="484632"/>
          </a:xfrm>
          <a:prstGeom prst="chevron">
            <a:avLst/>
          </a:prstGeo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2" name="Стрелка: шеврон 61">
            <a:extLst>
              <a:ext uri="{FF2B5EF4-FFF2-40B4-BE49-F238E27FC236}">
                <a16:creationId xmlns="" xmlns:a16="http://schemas.microsoft.com/office/drawing/2014/main" id="{21664CFE-FF79-4135-B58C-51B4B4F14925}"/>
              </a:ext>
            </a:extLst>
          </p:cNvPr>
          <p:cNvSpPr/>
          <p:nvPr/>
        </p:nvSpPr>
        <p:spPr>
          <a:xfrm>
            <a:off x="4268327" y="5474195"/>
            <a:ext cx="484632" cy="484632"/>
          </a:xfrm>
          <a:prstGeom prst="chevron">
            <a:avLst/>
          </a:prstGeo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6" name="Рисунок 5" descr="Газета">
            <a:extLst>
              <a:ext uri="{FF2B5EF4-FFF2-40B4-BE49-F238E27FC236}">
                <a16:creationId xmlns="" xmlns:a16="http://schemas.microsoft.com/office/drawing/2014/main" id="{CAEE2B14-8C3A-44E8-8E12-366A27582D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14389" y="2249323"/>
            <a:ext cx="665733" cy="665733"/>
          </a:xfrm>
          <a:prstGeom prst="rect">
            <a:avLst/>
          </a:prstGeom>
        </p:spPr>
      </p:pic>
      <p:pic>
        <p:nvPicPr>
          <p:cNvPr id="8" name="Рисунок 7" descr="Вопросы">
            <a:extLst>
              <a:ext uri="{FF2B5EF4-FFF2-40B4-BE49-F238E27FC236}">
                <a16:creationId xmlns="" xmlns:a16="http://schemas.microsoft.com/office/drawing/2014/main" id="{DE8D2ABA-7047-4FF2-8CA6-8A8B3A7A56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3976" y="4191211"/>
            <a:ext cx="560350" cy="560350"/>
          </a:xfrm>
          <a:prstGeom prst="rect">
            <a:avLst/>
          </a:prstGeom>
        </p:spPr>
      </p:pic>
      <p:pic>
        <p:nvPicPr>
          <p:cNvPr id="10" name="Рисунок 9" descr="Контрольный список (справа налево)">
            <a:extLst>
              <a:ext uri="{FF2B5EF4-FFF2-40B4-BE49-F238E27FC236}">
                <a16:creationId xmlns="" xmlns:a16="http://schemas.microsoft.com/office/drawing/2014/main" id="{56379201-38C1-48DE-B93B-2ED861A6C11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8199" y="741840"/>
            <a:ext cx="647700" cy="484633"/>
          </a:xfrm>
          <a:prstGeom prst="rect">
            <a:avLst/>
          </a:prstGeom>
        </p:spPr>
      </p:pic>
      <p:pic>
        <p:nvPicPr>
          <p:cNvPr id="12" name="Рисунок 11" descr="Собрание">
            <a:extLst>
              <a:ext uri="{FF2B5EF4-FFF2-40B4-BE49-F238E27FC236}">
                <a16:creationId xmlns="" xmlns:a16="http://schemas.microsoft.com/office/drawing/2014/main" id="{8C480D2D-2F9C-4697-901F-6A56BD5D395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07313" y="5370315"/>
            <a:ext cx="669471" cy="669471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B0DDEFDB-FD84-4C65-92BF-B37FFE9F0E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48603" y="4757677"/>
            <a:ext cx="2001554" cy="185827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82EFC6A7-885B-426A-B5D0-222FB5423C36}"/>
              </a:ext>
            </a:extLst>
          </p:cNvPr>
          <p:cNvSpPr txBox="1"/>
          <p:nvPr/>
        </p:nvSpPr>
        <p:spPr>
          <a:xfrm rot="19899483">
            <a:off x="8145888" y="5412662"/>
            <a:ext cx="1898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ПРОМЕЖУТОЧНАЯ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АТТЕСТАЦИЯ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68EAEAF0-FFB2-4DF0-96B7-2265A481F2AE}"/>
              </a:ext>
            </a:extLst>
          </p:cNvPr>
          <p:cNvSpPr txBox="1"/>
          <p:nvPr/>
        </p:nvSpPr>
        <p:spPr>
          <a:xfrm rot="19970743">
            <a:off x="9277366" y="5299199"/>
            <a:ext cx="2760257" cy="105560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/>
              <a:t>ПО АНАЛОГИИ С ИТОГОВОЙ </a:t>
            </a:r>
          </a:p>
          <a:p>
            <a:pPr algn="ctr"/>
            <a:r>
              <a:rPr lang="ru-RU" sz="1400" b="1" dirty="0"/>
              <a:t>АТТЕСТАЦИЕЙ – РЕШЕНИЕ </a:t>
            </a:r>
          </a:p>
          <a:p>
            <a:pPr algn="ctr"/>
            <a:r>
              <a:rPr lang="ru-RU" sz="1400" b="1" dirty="0"/>
              <a:t>ПЕДАГОГИЧЕСКОГО СОВЕТА И </a:t>
            </a:r>
          </a:p>
          <a:p>
            <a:pPr algn="ctr"/>
            <a:r>
              <a:rPr lang="ru-RU" sz="1400" b="1" dirty="0"/>
              <a:t>ПРИКАЗ  ДИРЕКТОРА ШКОЛЫ</a:t>
            </a:r>
          </a:p>
        </p:txBody>
      </p:sp>
    </p:spTree>
    <p:extLst>
      <p:ext uri="{BB962C8B-B14F-4D97-AF65-F5344CB8AC3E}">
        <p14:creationId xmlns:p14="http://schemas.microsoft.com/office/powerpoint/2010/main" val="3443445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322210" y="568421"/>
            <a:ext cx="11567853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11943214" y="6624240"/>
            <a:ext cx="24878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00" dirty="0">
                <a:latin typeface="Arial" panose="020B0604020202020204" pitchFamily="34" charset="0"/>
              </a:rPr>
              <a:t>3</a:t>
            </a:r>
            <a:endParaRPr lang="ru-RU" sz="900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63751" y="670997"/>
            <a:ext cx="4388625" cy="292854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«Алтын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аттестатын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алуға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үміткерлер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үшін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«Алгебра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анализ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бастамалары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пәні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қорытынды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аттестаттауды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НЗМ-де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өткізу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норма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тасталады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Жалпы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«Алтын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аттестаты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«Алтын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белгісі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осы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талаптарға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келетін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11-сынып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оқушыларына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беріледі</a:t>
            </a:r>
            <a:r>
              <a:rPr lang="ru-RU" sz="1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ru-RU" sz="1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751" y="3715751"/>
            <a:ext cx="438242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Министрдің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бұйрығымен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қорытынды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аттестаттаудан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босатылған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беретін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пәндер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соңғы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үш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жылдағы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халықаралық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олимпиадалардың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жеңімпаздары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болып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табылатын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«Алтын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белгі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үміткерлерге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«Алтын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белгі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» аттестаты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беріледі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379159" y="883954"/>
            <a:ext cx="6208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11-сыныптың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барлық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алушылары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қорытынды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аттестаттауды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оқитын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орны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мектептерде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өтеді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16" name="Прямая соединительная линия 15"/>
          <p:cNvCxnSpPr>
            <a:cxnSpLocks/>
          </p:cNvCxnSpPr>
          <p:nvPr/>
        </p:nvCxnSpPr>
        <p:spPr>
          <a:xfrm flipV="1">
            <a:off x="153012" y="2254102"/>
            <a:ext cx="4939983" cy="94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560012" y="129109"/>
            <a:ext cx="64983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«АЛТЫН Б</a:t>
            </a:r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ЕЛГІ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БОЙЫНША ӨЗГЕРІСТЕР</a:t>
            </a:r>
          </a:p>
        </p:txBody>
      </p:sp>
      <p:pic>
        <p:nvPicPr>
          <p:cNvPr id="17" name="Picture 2" descr="Современный синий белый абстрактный фон презентации с корпоративной  концепцией | Премиум векторы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70"/>
          <a:stretch/>
        </p:blipFill>
        <p:spPr bwMode="auto">
          <a:xfrm rot="5400000" flipH="1">
            <a:off x="766514" y="-795143"/>
            <a:ext cx="983484" cy="2545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Угол-двойной-маленький-правый ">
            <a:extLst>
              <a:ext uri="{FF2B5EF4-FFF2-40B4-BE49-F238E27FC236}">
                <a16:creationId xmlns="" xmlns:a16="http://schemas.microsoft.com/office/drawing/2014/main" id="{3A13D7F5-5CD3-4C81-A813-70A21ED9B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46" y="1184966"/>
            <a:ext cx="723013" cy="71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рямоугольник 12"/>
          <p:cNvSpPr/>
          <p:nvPr/>
        </p:nvSpPr>
        <p:spPr>
          <a:xfrm>
            <a:off x="5384800" y="4546747"/>
            <a:ext cx="61454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Бұған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дейін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«Алтын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белгі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»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үшін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қорытынды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аттестаттауға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қатысу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міндетті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болатын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2" name="Picture 8" descr="Угол-двойной-маленький-правый ">
            <a:extLst>
              <a:ext uri="{FF2B5EF4-FFF2-40B4-BE49-F238E27FC236}">
                <a16:creationId xmlns="" xmlns:a16="http://schemas.microsoft.com/office/drawing/2014/main" id="{DBFA2112-D5D0-4A8E-87BB-EC7AF3BB2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0" y="4610901"/>
            <a:ext cx="723013" cy="79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Угол-двойной-маленький-правый ">
            <a:extLst>
              <a:ext uri="{FF2B5EF4-FFF2-40B4-BE49-F238E27FC236}">
                <a16:creationId xmlns="" xmlns:a16="http://schemas.microsoft.com/office/drawing/2014/main" id="{3A13D7F5-5CD3-4C81-A813-70A21ED9B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356" y="2625294"/>
            <a:ext cx="723013" cy="711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5379159" y="1965349"/>
            <a:ext cx="633965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5-11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сыныптардағы барлық пәндер бойынша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жылдық және қорытынды бағалары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«5»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болған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туралы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Үздік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аттестат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алған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10-11 сыныптардағы барлық пәндер бойынша тоқсандық бағалары «5» болған;</a:t>
            </a:r>
          </a:p>
          <a:p>
            <a:pPr algn="just"/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жалпы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орта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беруді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аяқтағаннан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кейін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қорытынды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аттестаттаудан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«5»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бағасына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өткен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білім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алушыларға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18" name="Прямая соединительная линия 17"/>
          <p:cNvCxnSpPr>
            <a:cxnSpLocks/>
          </p:cNvCxnSpPr>
          <p:nvPr/>
        </p:nvCxnSpPr>
        <p:spPr>
          <a:xfrm flipV="1">
            <a:off x="283779" y="3636335"/>
            <a:ext cx="4809216" cy="2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868340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9BCBE7A-E162-49D3-BF07-35BAD482E758}"/>
              </a:ext>
            </a:extLst>
          </p:cNvPr>
          <p:cNvSpPr txBox="1"/>
          <p:nvPr/>
        </p:nvSpPr>
        <p:spPr>
          <a:xfrm>
            <a:off x="623888" y="120770"/>
            <a:ext cx="3074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ИТОГОВАЯ АТТЕСТАЦИЯ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E4D942C-FE12-40E9-B614-8B004ABC9116}"/>
              </a:ext>
            </a:extLst>
          </p:cNvPr>
          <p:cNvSpPr txBox="1"/>
          <p:nvPr/>
        </p:nvSpPr>
        <p:spPr>
          <a:xfrm>
            <a:off x="668204" y="453131"/>
            <a:ext cx="11272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</a:rPr>
              <a:t>ПРИКАЗ МОН РК ОТ 18.03.2008 ГОДА № 125: ТИПОВЫЕ ПРАВИЛА ПРОВЕДЕНИЯ ТЕКУЩЕГО КОНТРОЛЯ УСПЕВАЕМОСТИ, ПРОМЕЖУТОЧНОЙ И ИТОГОВОЙ АТТЕСТАЦИИ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00F71677-5979-4B46-B573-CDF50126E016}"/>
              </a:ext>
            </a:extLst>
          </p:cNvPr>
          <p:cNvSpPr txBox="1"/>
          <p:nvPr/>
        </p:nvSpPr>
        <p:spPr>
          <a:xfrm>
            <a:off x="624110" y="1202629"/>
            <a:ext cx="38223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</a:rPr>
              <a:t>до </a:t>
            </a:r>
            <a:r>
              <a:rPr lang="ru-RU" sz="1600" b="1" dirty="0">
                <a:solidFill>
                  <a:srgbClr val="FF0000"/>
                </a:solidFill>
              </a:rPr>
              <a:t>1 февраля 2025 года </a:t>
            </a:r>
          </a:p>
          <a:p>
            <a:pPr algn="ctr"/>
            <a:r>
              <a:rPr lang="ru-RU" sz="1600" dirty="0">
                <a:solidFill>
                  <a:srgbClr val="002060"/>
                </a:solidFill>
              </a:rPr>
              <a:t>приказ о создании </a:t>
            </a:r>
          </a:p>
          <a:p>
            <a:r>
              <a:rPr lang="ru-RU" sz="1600" b="1" dirty="0">
                <a:solidFill>
                  <a:srgbClr val="FF0000"/>
                </a:solidFill>
              </a:rPr>
              <a:t>КОМИССИИ  - </a:t>
            </a:r>
            <a:r>
              <a:rPr lang="ru-RU" sz="1600" dirty="0">
                <a:solidFill>
                  <a:srgbClr val="002060"/>
                </a:solidFill>
              </a:rPr>
              <a:t>– приказ директора школы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129E2A42-CDE5-4DF3-A4D2-8E59D2C75278}"/>
              </a:ext>
            </a:extLst>
          </p:cNvPr>
          <p:cNvSpPr txBox="1"/>
          <p:nvPr/>
        </p:nvSpPr>
        <p:spPr>
          <a:xfrm>
            <a:off x="822547" y="2208264"/>
            <a:ext cx="11272784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1600" dirty="0">
                <a:solidFill>
                  <a:srgbClr val="002060"/>
                </a:solidFill>
              </a:rPr>
              <a:t>функции </a:t>
            </a:r>
            <a:r>
              <a:rPr lang="ru-RU" sz="1600" b="1" dirty="0">
                <a:solidFill>
                  <a:srgbClr val="002060"/>
                </a:solidFill>
              </a:rPr>
              <a:t>КОМИССИИ: 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1) разъяснительная работа для обучающихся, педагогов и родителей по вопросам проведения итоговой аттестации;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2) формирование и направление в филиал НЦТ списков обучающихся 11 класса, сдающих итоговую аттестацию, 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     с указанием перечня предметов, выбранных обучающимися 11 класса, </a:t>
            </a:r>
            <a:r>
              <a:rPr lang="ru-RU" sz="1600" b="1" u="sng" dirty="0">
                <a:solidFill>
                  <a:srgbClr val="FF0000"/>
                </a:solidFill>
              </a:rPr>
              <a:t>в срок до 1 марта текущего года;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3) организация работы по проведению итоговой аттестации, а также подготовке обучающихся к итоговой аттестации;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4) рассмотрение письменных экзаменационных работ обучающихся 9 и 11 классов, 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    </a:t>
            </a:r>
            <a:r>
              <a:rPr lang="ru-RU" sz="1600" dirty="0">
                <a:solidFill>
                  <a:srgbClr val="FF0000"/>
                </a:solidFill>
              </a:rPr>
              <a:t>кроме работ претендентов на получение аттестата об общем среднем образовании "Алтын белгі" </a:t>
            </a:r>
          </a:p>
          <a:p>
            <a:pPr fontAlgn="base"/>
            <a:r>
              <a:rPr lang="ru-RU" sz="1600" dirty="0">
                <a:solidFill>
                  <a:srgbClr val="FF0000"/>
                </a:solidFill>
              </a:rPr>
              <a:t>     </a:t>
            </a:r>
            <a:r>
              <a:rPr lang="ru-RU" sz="1600" dirty="0">
                <a:solidFill>
                  <a:srgbClr val="002060"/>
                </a:solidFill>
              </a:rPr>
              <a:t>по предметам </a:t>
            </a:r>
            <a:r>
              <a:rPr lang="ru-RU" sz="1600" dirty="0">
                <a:solidFill>
                  <a:srgbClr val="FF0000"/>
                </a:solidFill>
              </a:rPr>
              <a:t>Я1 и алгебра</a:t>
            </a:r>
            <a:r>
              <a:rPr lang="ru-RU" sz="1600" dirty="0">
                <a:solidFill>
                  <a:srgbClr val="002060"/>
                </a:solidFill>
              </a:rPr>
              <a:t>;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5) после завершения письменных экзаменационных работ направляет 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     </a:t>
            </a:r>
            <a:r>
              <a:rPr lang="ru-RU" sz="1600" dirty="0">
                <a:solidFill>
                  <a:srgbClr val="FF0000"/>
                </a:solidFill>
              </a:rPr>
              <a:t>электронный вариант </a:t>
            </a:r>
            <a:r>
              <a:rPr lang="ru-RU" sz="1600" dirty="0">
                <a:solidFill>
                  <a:srgbClr val="002060"/>
                </a:solidFill>
              </a:rPr>
              <a:t>Протокола в отделы образования районов, областные школы в управление образования;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6) выдача и использование результатов тестирования;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7) направление письменных экзаменационных работ претендентов на получение аттестата об общем среднем 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     образовании "Алтын белгі" </a:t>
            </a:r>
            <a:r>
              <a:rPr lang="ru-RU" sz="1600" dirty="0">
                <a:solidFill>
                  <a:srgbClr val="FF0000"/>
                </a:solidFill>
              </a:rPr>
              <a:t>по Я1 (язык обучения) и алгебре и началам анализа</a:t>
            </a:r>
            <a:r>
              <a:rPr lang="ru-RU" sz="1600" dirty="0">
                <a:solidFill>
                  <a:srgbClr val="002060"/>
                </a:solidFill>
              </a:rPr>
              <a:t> через отделы образования районов 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     на рассмотрение Комиссии при управлении образования;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8) перевод баллов результатов тестирования в оценки в соответствии со Шкалой перевода баллов тестирования 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    в оценки аттестата о среднем общем образовании согласно Приложению 4 Правил проведения промежуточной и итоговой        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    аттестации;</a:t>
            </a:r>
          </a:p>
          <a:p>
            <a:pPr fontAlgn="base"/>
            <a:r>
              <a:rPr lang="ru-RU" sz="1600" dirty="0">
                <a:solidFill>
                  <a:srgbClr val="002060"/>
                </a:solidFill>
              </a:rPr>
              <a:t>9) рассмотрение и принятие решения по вопросам, поступившим на апелляцию.</a:t>
            </a:r>
          </a:p>
        </p:txBody>
      </p:sp>
      <p:pic>
        <p:nvPicPr>
          <p:cNvPr id="40" name="Рисунок 39" descr="Информация">
            <a:extLst>
              <a:ext uri="{FF2B5EF4-FFF2-40B4-BE49-F238E27FC236}">
                <a16:creationId xmlns="" xmlns:a16="http://schemas.microsoft.com/office/drawing/2014/main" id="{11896A4D-2DA5-431A-9C1E-CBE39FB9C0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2773" y="2113730"/>
            <a:ext cx="540619" cy="540619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="" xmlns:a16="http://schemas.microsoft.com/office/drawing/2014/main" id="{E8A8BC4B-1373-4978-9C84-7B2794008913}"/>
              </a:ext>
            </a:extLst>
          </p:cNvPr>
          <p:cNvSpPr txBox="1"/>
          <p:nvPr/>
        </p:nvSpPr>
        <p:spPr>
          <a:xfrm>
            <a:off x="5269633" y="1230670"/>
            <a:ext cx="65099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</a:rPr>
              <a:t>состав </a:t>
            </a:r>
            <a:r>
              <a:rPr lang="ru-RU" sz="1600" b="1" dirty="0">
                <a:solidFill>
                  <a:srgbClr val="002060"/>
                </a:solidFill>
              </a:rPr>
              <a:t>КОМИССИИ: </a:t>
            </a:r>
            <a:r>
              <a:rPr lang="ru-RU" sz="1600" dirty="0">
                <a:solidFill>
                  <a:srgbClr val="002060"/>
                </a:solidFill>
              </a:rPr>
              <a:t>5/7 человек; </a:t>
            </a:r>
            <a:r>
              <a:rPr lang="ru-RU" sz="1600" i="1" dirty="0">
                <a:solidFill>
                  <a:srgbClr val="002060"/>
                </a:solidFill>
              </a:rPr>
              <a:t>председатель</a:t>
            </a:r>
            <a:r>
              <a:rPr lang="ru-RU" sz="1600" dirty="0">
                <a:solidFill>
                  <a:srgbClr val="002060"/>
                </a:solidFill>
              </a:rPr>
              <a:t> – директор школы</a:t>
            </a:r>
          </a:p>
          <a:p>
            <a:r>
              <a:rPr lang="ru-RU" sz="1600" i="1" dirty="0">
                <a:solidFill>
                  <a:srgbClr val="002060"/>
                </a:solidFill>
              </a:rPr>
              <a:t>члены комиссии: </a:t>
            </a:r>
            <a:r>
              <a:rPr lang="ru-RU" sz="1600" dirty="0">
                <a:solidFill>
                  <a:srgbClr val="002060"/>
                </a:solidFill>
              </a:rPr>
              <a:t>завучи, учителя-предметники, представители НПО, </a:t>
            </a:r>
          </a:p>
          <a:p>
            <a:r>
              <a:rPr lang="ru-RU" sz="1600" dirty="0">
                <a:solidFill>
                  <a:srgbClr val="002060"/>
                </a:solidFill>
              </a:rPr>
              <a:t>родительских комитетов </a:t>
            </a:r>
          </a:p>
        </p:txBody>
      </p:sp>
      <p:pic>
        <p:nvPicPr>
          <p:cNvPr id="45" name="Рисунок 44" descr="Информация">
            <a:extLst>
              <a:ext uri="{FF2B5EF4-FFF2-40B4-BE49-F238E27FC236}">
                <a16:creationId xmlns="" xmlns:a16="http://schemas.microsoft.com/office/drawing/2014/main" id="{4507ECFE-10E6-4289-B06B-5AE7038CDC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23282" y="1130940"/>
            <a:ext cx="540619" cy="540619"/>
          </a:xfrm>
          <a:prstGeom prst="rect">
            <a:avLst/>
          </a:prstGeom>
        </p:spPr>
      </p:pic>
      <p:pic>
        <p:nvPicPr>
          <p:cNvPr id="104" name="Рисунок 103" descr="Информация">
            <a:extLst>
              <a:ext uri="{FF2B5EF4-FFF2-40B4-BE49-F238E27FC236}">
                <a16:creationId xmlns="" xmlns:a16="http://schemas.microsoft.com/office/drawing/2014/main" id="{52870B49-BD4A-4FAB-AEC3-4CCF2841CB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1928" y="1104330"/>
            <a:ext cx="540619" cy="540619"/>
          </a:xfrm>
          <a:prstGeom prst="rect">
            <a:avLst/>
          </a:prstGeom>
        </p:spPr>
      </p:pic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4DE1F2D7-74E2-4173-A3FA-27C0650F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7843" y="6396199"/>
            <a:ext cx="2743200" cy="365125"/>
          </a:xfrm>
        </p:spPr>
        <p:txBody>
          <a:bodyPr/>
          <a:lstStyle/>
          <a:p>
            <a:fld id="{51E4EC9C-B8C2-4613-B504-0FF9AF4F627F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31246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2153</TotalTime>
  <Words>1287</Words>
  <Application>Microsoft Office PowerPoint</Application>
  <PresentationFormat>Произвольный</PresentationFormat>
  <Paragraphs>190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Гаухар К</dc:creator>
  <cp:lastModifiedBy>_777_</cp:lastModifiedBy>
  <cp:revision>253</cp:revision>
  <cp:lastPrinted>2025-04-21T09:09:21Z</cp:lastPrinted>
  <dcterms:created xsi:type="dcterms:W3CDTF">2023-02-13T09:50:42Z</dcterms:created>
  <dcterms:modified xsi:type="dcterms:W3CDTF">2025-05-05T10:02:57Z</dcterms:modified>
</cp:coreProperties>
</file>